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Default Extension="wdp" ContentType="image/vnd.ms-photo"/>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17"/>
  </p:notesMasterIdLst>
  <p:sldIdLst>
    <p:sldId id="339" r:id="rId2"/>
    <p:sldId id="364" r:id="rId3"/>
    <p:sldId id="363" r:id="rId4"/>
    <p:sldId id="345" r:id="rId5"/>
    <p:sldId id="354" r:id="rId6"/>
    <p:sldId id="355" r:id="rId7"/>
    <p:sldId id="356" r:id="rId8"/>
    <p:sldId id="366" r:id="rId9"/>
    <p:sldId id="368" r:id="rId10"/>
    <p:sldId id="374" r:id="rId11"/>
    <p:sldId id="370" r:id="rId12"/>
    <p:sldId id="371" r:id="rId13"/>
    <p:sldId id="372" r:id="rId14"/>
    <p:sldId id="357" r:id="rId15"/>
    <p:sldId id="343" r:id="rId16"/>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96D6"/>
    <a:srgbClr val="2196C6"/>
    <a:srgbClr val="FF9B2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5287" autoAdjust="0"/>
  </p:normalViewPr>
  <p:slideViewPr>
    <p:cSldViewPr snapToGrid="0">
      <p:cViewPr>
        <p:scale>
          <a:sx n="100" d="100"/>
          <a:sy n="100" d="100"/>
        </p:scale>
        <p:origin x="-88" y="-88"/>
      </p:cViewPr>
      <p:guideLst>
        <p:guide orient="horz" pos="2592"/>
        <p:guide orient="horz" pos="5183"/>
        <p:guide pos="4609"/>
        <p:guide/>
        <p:guide pos="9215"/>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99016-F88A-4BD5-941D-B455B73AB02B}" type="datetimeFigureOut">
              <a:rPr lang="en-US" smtClean="0"/>
              <a:pPr/>
              <a:t>6/25/12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C09F6-2038-456A-9430-D3278C72B9D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062692"/>
      </p:ext>
    </p:extLst>
  </p:cSld>
  <p:clrMap bg1="lt1" tx1="dk1" bg2="lt2" tx2="dk2" accent1="accent1" accent2="accent2" accent3="accent3" accent4="accent4" accent5="accent5" accent6="accent6" hlink="hlink" folHlink="folHlink"/>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85715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dirty="0" smtClean="0"/>
              <a:t>What Data will be available</a:t>
            </a:r>
          </a:p>
          <a:p>
            <a:r>
              <a:rPr lang="en-US" sz="1800" dirty="0" smtClean="0"/>
              <a:t>"As our starting point, Akamai IO will focus on browser market share data. I get asked about this topic so often, that it's possible I can justify the cost of Akamai IO solely on the amount of time it'll save me in not needing to answer it anymore…"</a:t>
            </a:r>
          </a:p>
          <a:p>
            <a:r>
              <a:rPr lang="en-US" sz="1800" dirty="0" smtClean="0"/>
              <a:t>"We'll be sharing daily summaries of browser market share, offering some focused views on Mobile Browser market share and browser version market share"</a:t>
            </a:r>
          </a:p>
          <a:p>
            <a:r>
              <a:rPr lang="en-US" sz="1800" dirty="0" smtClean="0"/>
              <a:t>WURFL Shout-out (they're allowing our use of it for free…)</a:t>
            </a:r>
          </a:p>
          <a:p>
            <a:r>
              <a:rPr lang="en-US" sz="1800" dirty="0" smtClean="0"/>
              <a:t>"To identify devices, we used the awesome WURFL repository. WURFL is an extremely comprehensive database, and was instrumental to us in understanding user-agent strings. It's great that the guys at </a:t>
            </a:r>
            <a:r>
              <a:rPr lang="en-US" sz="1800" dirty="0" err="1" smtClean="0"/>
              <a:t>Scientia</a:t>
            </a:r>
            <a:r>
              <a:rPr lang="en-US" sz="1800" dirty="0" smtClean="0"/>
              <a:t> Mobile are supporting these types of community tools by sharing WURFL. I'm not sure if they have a booth here or not, but if they do, be sure to stop by and say thanks!"</a:t>
            </a:r>
            <a:endParaRPr lang="en-US" sz="1800"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67496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411346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It’s a Beta, Boys</a:t>
            </a:r>
          </a:p>
          <a:p>
            <a:r>
              <a:rPr lang="en-US" sz="1800" dirty="0" smtClean="0"/>
              <a:t>"Like all good things, Akamai IO is starting off as Beta. "</a:t>
            </a:r>
          </a:p>
          <a:p>
            <a:r>
              <a:rPr lang="en-US" sz="1800" dirty="0" smtClean="0"/>
              <a:t>"This applies both to the tool itself, and to the data we're sharing."</a:t>
            </a:r>
          </a:p>
          <a:p>
            <a:r>
              <a:rPr lang="en-US" sz="1800" dirty="0" smtClean="0"/>
              <a:t>"Over the next few months we'll expand the sample size and refine our processing of it, and take off the Beta mark when we're absolutely certain there are no unintended biases in there"</a:t>
            </a:r>
          </a:p>
          <a:p>
            <a:r>
              <a:rPr lang="en-US" sz="1800" dirty="0" smtClean="0"/>
              <a:t>"This first round of the beta uses roughly 600M requests/day, from several hundred websites. While that may sound big to some of you, that's a tiny amount for us, and we plan on growing that sample significantly"</a:t>
            </a:r>
          </a:p>
          <a:p>
            <a:r>
              <a:rPr lang="en-US" sz="1800" dirty="0" smtClean="0"/>
              <a:t>"The other bias worth noting is that the sampled websites right now are mostly targeted at a US audience. For that reason, we're not offering a view by geo just yet – we'll add that once we expand the sample, hopefully very soon"</a:t>
            </a:r>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907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4630400" cy="8229600"/>
          </a:xfrm>
          <a:prstGeom prst="rect">
            <a:avLst/>
          </a:prstGeom>
        </p:spPr>
      </p:pic>
      <p:sp>
        <p:nvSpPr>
          <p:cNvPr id="3076" name="Rectangle 4"/>
          <p:cNvSpPr>
            <a:spLocks noGrp="1" noChangeArrowheads="1"/>
          </p:cNvSpPr>
          <p:nvPr>
            <p:ph type="ctrTitle"/>
          </p:nvPr>
        </p:nvSpPr>
        <p:spPr>
          <a:xfrm>
            <a:off x="759310" y="3399778"/>
            <a:ext cx="12435840" cy="662940"/>
          </a:xfrm>
        </p:spPr>
        <p:txBody>
          <a:bodyPr/>
          <a:lstStyle>
            <a:lvl1pPr>
              <a:defRPr sz="3400" b="1">
                <a:solidFill>
                  <a:schemeClr val="bg1"/>
                </a:solidFill>
              </a:defRPr>
            </a:lvl1pPr>
          </a:lstStyle>
          <a:p>
            <a:r>
              <a:rPr lang="en-US" smtClean="0"/>
              <a:t>Click to edit Master title style</a:t>
            </a:r>
            <a:endParaRPr lang="en-US" dirty="0"/>
          </a:p>
        </p:txBody>
      </p:sp>
      <p:sp>
        <p:nvSpPr>
          <p:cNvPr id="3077" name="Rectangle 5"/>
          <p:cNvSpPr>
            <a:spLocks noGrp="1" noChangeArrowheads="1"/>
          </p:cNvSpPr>
          <p:nvPr>
            <p:ph type="subTitle" idx="1"/>
          </p:nvPr>
        </p:nvSpPr>
        <p:spPr>
          <a:xfrm>
            <a:off x="759310" y="4254479"/>
            <a:ext cx="6096000" cy="422278"/>
          </a:xfrm>
        </p:spPr>
        <p:txBody>
          <a:bodyPr anchor="ctr" anchorCtr="0"/>
          <a:lstStyle>
            <a:lvl1pPr marL="0" indent="0">
              <a:buFontTx/>
              <a:buNone/>
              <a:defRPr sz="2000">
                <a:solidFill>
                  <a:schemeClr val="bg1"/>
                </a:solidFill>
              </a:defRPr>
            </a:lvl1pPr>
          </a:lstStyle>
          <a:p>
            <a:r>
              <a:rPr lang="en-US" smtClean="0"/>
              <a:t>Click to edit Master subtitle style</a:t>
            </a:r>
            <a:endParaRPr lang="en-US" dirty="0"/>
          </a:p>
        </p:txBody>
      </p:sp>
      <p:sp>
        <p:nvSpPr>
          <p:cNvPr id="9" name="Rectangle 23"/>
          <p:cNvSpPr>
            <a:spLocks noChangeArrowheads="1"/>
          </p:cNvSpPr>
          <p:nvPr userDrawn="1"/>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1" name="Rectangle 23"/>
          <p:cNvSpPr>
            <a:spLocks noChangeArrowheads="1"/>
          </p:cNvSpPr>
          <p:nvPr userDrawn="1"/>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2" name="Rectangle 23"/>
          <p:cNvSpPr>
            <a:spLocks noChangeArrowheads="1"/>
          </p:cNvSpPr>
          <p:nvPr userDrawn="1"/>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4630400" cy="8229600"/>
          </a:xfrm>
          <a:prstGeom prst="rect">
            <a:avLst/>
          </a:prstGeom>
        </p:spPr>
      </p:pic>
      <p:sp>
        <p:nvSpPr>
          <p:cNvPr id="4" name="TextBox 3"/>
          <p:cNvSpPr txBox="1"/>
          <p:nvPr userDrawn="1"/>
        </p:nvSpPr>
        <p:spPr>
          <a:xfrm>
            <a:off x="6762750" y="2854022"/>
            <a:ext cx="7867650" cy="2017242"/>
          </a:xfrm>
          <a:prstGeom prst="rect">
            <a:avLst/>
          </a:prstGeom>
          <a:noFill/>
        </p:spPr>
        <p:txBody>
          <a:bodyPr wrap="square" rtlCol="0" anchor="ctr" anchorCtr="0">
            <a:noAutofit/>
          </a:bodyPr>
          <a:lstStyle/>
          <a:p>
            <a:pPr marL="0" marR="0" indent="0" algn="l" defTabSz="130622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a:ea typeface="+mj-ea"/>
                <a:cs typeface="Arial"/>
              </a:rPr>
              <a:t>Avoid data theft and downtime by extending the </a:t>
            </a:r>
            <a:br>
              <a:rPr kumimoji="0" lang="en-US" sz="2400" b="0" i="0" u="none" strike="noStrike" kern="0" cap="none" spc="0" normalizeH="0" baseline="0" noProof="0" dirty="0" smtClean="0">
                <a:ln>
                  <a:noFill/>
                </a:ln>
                <a:solidFill>
                  <a:srgbClr val="FFFFFF"/>
                </a:solidFill>
                <a:effectLst/>
                <a:uLnTx/>
                <a:uFillTx/>
                <a:latin typeface="Arial"/>
                <a:ea typeface="+mj-ea"/>
                <a:cs typeface="Arial"/>
              </a:rPr>
            </a:br>
            <a:r>
              <a:rPr kumimoji="0" lang="en-US" sz="2400" b="0" i="0" u="none" strike="noStrike" kern="0" cap="none" spc="0" normalizeH="0" baseline="0" noProof="0" dirty="0" smtClean="0">
                <a:ln>
                  <a:noFill/>
                </a:ln>
                <a:solidFill>
                  <a:srgbClr val="FFFFFF"/>
                </a:solidFill>
                <a:effectLst/>
                <a:uLnTx/>
                <a:uFillTx/>
                <a:latin typeface="Arial"/>
                <a:ea typeface="+mj-ea"/>
                <a:cs typeface="Arial"/>
              </a:rPr>
              <a:t>security perimeter outside the data-center and </a:t>
            </a:r>
            <a:br>
              <a:rPr kumimoji="0" lang="en-US" sz="2400" b="0" i="0" u="none" strike="noStrike" kern="0" cap="none" spc="0" normalizeH="0" baseline="0" noProof="0" dirty="0" smtClean="0">
                <a:ln>
                  <a:noFill/>
                </a:ln>
                <a:solidFill>
                  <a:srgbClr val="FFFFFF"/>
                </a:solidFill>
                <a:effectLst/>
                <a:uLnTx/>
                <a:uFillTx/>
                <a:latin typeface="Arial"/>
                <a:ea typeface="+mj-ea"/>
                <a:cs typeface="Arial"/>
              </a:rPr>
            </a:br>
            <a:r>
              <a:rPr kumimoji="0" lang="en-US" sz="2400" b="0" i="0" u="none" strike="noStrike" kern="0" cap="none" spc="0" normalizeH="0" baseline="0" noProof="0" dirty="0" smtClean="0">
                <a:ln>
                  <a:noFill/>
                </a:ln>
                <a:solidFill>
                  <a:srgbClr val="FFFFFF"/>
                </a:solidFill>
                <a:effectLst/>
                <a:uLnTx/>
                <a:uFillTx/>
                <a:latin typeface="Arial"/>
                <a:ea typeface="+mj-ea"/>
                <a:cs typeface="Arial"/>
              </a:rPr>
              <a:t>protect from increasing frequency, scale and sophistication of web attacks.</a:t>
            </a:r>
            <a:endParaRPr lang="en-US" sz="2400" dirty="0" err="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46683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4630400" cy="8229600"/>
          </a:xfrm>
          <a:prstGeom prst="rect">
            <a:avLst/>
          </a:prstGeom>
        </p:spPr>
      </p:pic>
      <p:sp>
        <p:nvSpPr>
          <p:cNvPr id="5" name="TextBox 4"/>
          <p:cNvSpPr txBox="1"/>
          <p:nvPr userDrawn="1"/>
        </p:nvSpPr>
        <p:spPr>
          <a:xfrm>
            <a:off x="6762750" y="2898851"/>
            <a:ext cx="7545388" cy="2017242"/>
          </a:xfrm>
          <a:prstGeom prst="rect">
            <a:avLst/>
          </a:prstGeom>
          <a:noFill/>
        </p:spPr>
        <p:txBody>
          <a:bodyPr wrap="square" rtlCol="0" anchor="ctr" anchorCtr="0">
            <a:noAutofit/>
          </a:bodyPr>
          <a:lstStyle/>
          <a:p>
            <a:pPr marL="0" marR="0" indent="0" algn="l" defTabSz="130622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a:ea typeface="+mj-ea"/>
                <a:cs typeface="Arial"/>
              </a:rPr>
              <a:t>Grow revenue opportunities with fast, personalized web experiences and manage complexity from peak demand, mobile devices and data collection.</a:t>
            </a:r>
            <a:endParaRPr lang="en-US" sz="2400" dirty="0" err="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16107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4630400" cy="8229600"/>
          </a:xfrm>
          <a:prstGeom prst="rect">
            <a:avLst/>
          </a:prstGeom>
        </p:spPr>
      </p:pic>
      <p:sp>
        <p:nvSpPr>
          <p:cNvPr id="6" name="TextBox 5"/>
          <p:cNvSpPr txBox="1"/>
          <p:nvPr userDrawn="1"/>
        </p:nvSpPr>
        <p:spPr>
          <a:xfrm>
            <a:off x="6762750" y="2898851"/>
            <a:ext cx="7545388" cy="2017242"/>
          </a:xfrm>
          <a:prstGeom prst="rect">
            <a:avLst/>
          </a:prstGeom>
          <a:noFill/>
        </p:spPr>
        <p:txBody>
          <a:bodyPr wrap="square" rtlCol="0" anchor="ctr" anchorCtr="0">
            <a:noAutofit/>
          </a:bodyPr>
          <a:lstStyle/>
          <a:p>
            <a:pPr marL="0" marR="0" indent="0" algn="l" defTabSz="130622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a:ea typeface="+mj-ea"/>
                <a:cs typeface="Arial"/>
              </a:rPr>
              <a:t>Empower the business by leveraging cloud for application adoption without borders while eliminating costly networks and specialized hardware.</a:t>
            </a:r>
            <a:endParaRPr lang="en-US" sz="2400" dirty="0" err="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35635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4630400" cy="8229600"/>
          </a:xfrm>
          <a:prstGeom prst="rect">
            <a:avLst/>
          </a:prstGeom>
        </p:spPr>
      </p:pic>
      <p:sp>
        <p:nvSpPr>
          <p:cNvPr id="5" name="TextBox 4"/>
          <p:cNvSpPr txBox="1"/>
          <p:nvPr userDrawn="1"/>
        </p:nvSpPr>
        <p:spPr>
          <a:xfrm>
            <a:off x="6762750" y="2898851"/>
            <a:ext cx="7545388" cy="2017242"/>
          </a:xfrm>
          <a:prstGeom prst="rect">
            <a:avLst/>
          </a:prstGeom>
          <a:noFill/>
        </p:spPr>
        <p:txBody>
          <a:bodyPr wrap="square" rtlCol="0" anchor="ctr" anchorCtr="0">
            <a:noAutofit/>
          </a:bodyPr>
          <a:lstStyle/>
          <a:p>
            <a:pPr marL="0" marR="0" indent="0" algn="l" defTabSz="130622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a:ea typeface="+mj-ea"/>
                <a:cs typeface="Arial"/>
              </a:rPr>
              <a:t>Engage audiences with interactive HD quality video, solve the challenges of multi-device consumption and reinvent the software distribution channel.</a:t>
            </a:r>
            <a:endParaRPr lang="en-US" sz="2400" dirty="0" err="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98812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
            <a:ext cx="14630398" cy="8229598"/>
          </a:xfrm>
          <a:prstGeom prst="rect">
            <a:avLst/>
          </a:prstGeom>
        </p:spPr>
      </p:pic>
      <p:sp>
        <p:nvSpPr>
          <p:cNvPr id="5" name="TextBox 4"/>
          <p:cNvSpPr txBox="1"/>
          <p:nvPr userDrawn="1"/>
        </p:nvSpPr>
        <p:spPr>
          <a:xfrm>
            <a:off x="6762750" y="2898851"/>
            <a:ext cx="7545388" cy="2017242"/>
          </a:xfrm>
          <a:prstGeom prst="rect">
            <a:avLst/>
          </a:prstGeom>
          <a:noFill/>
        </p:spPr>
        <p:txBody>
          <a:bodyPr wrap="square" rtlCol="0" anchor="ctr" anchorCtr="0">
            <a:noAutofit/>
          </a:bodyPr>
          <a:lstStyle/>
          <a:p>
            <a:pPr marL="0" marR="0" indent="0" algn="l" defTabSz="130622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a:ea typeface="+mj-ea"/>
                <a:cs typeface="Arial"/>
              </a:rPr>
              <a:t>Operate a cost efficient network which capitalizes on traffic growth and eliminates the complexity to build a CDN and interconnect across providers.</a:t>
            </a:r>
            <a:endParaRPr lang="en-US" sz="2400" dirty="0" err="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3625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600"/>
            </a:lvl2pPr>
            <a:lvl3pPr marL="403658" indent="170081">
              <a:defRPr sz="2600">
                <a:solidFill>
                  <a:srgbClr val="FFFFFF"/>
                </a:solidFill>
              </a:defRPr>
            </a:lvl3pPr>
            <a:lvl4pPr marL="818656" indent="158742">
              <a:tabLst/>
              <a:defRPr sz="2600">
                <a:solidFill>
                  <a:srgbClr val="FFFFFF"/>
                </a:solidFill>
              </a:defRPr>
            </a:lvl4pPr>
            <a:lvl5pPr marL="1147478" indent="242649">
              <a:tabLst/>
              <a:defRPr sz="26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1144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8414" y="1554480"/>
            <a:ext cx="6461760" cy="5796916"/>
          </a:xfrm>
        </p:spPr>
        <p:txBody>
          <a:bodyPr/>
          <a:lstStyle>
            <a:lvl1pPr>
              <a:defRPr sz="3100"/>
            </a:lvl1pPr>
            <a:lvl2pPr>
              <a:defRPr sz="2600"/>
            </a:lvl2pPr>
            <a:lvl3pPr marL="403658" indent="170081">
              <a:defRPr sz="2600">
                <a:solidFill>
                  <a:srgbClr val="FFFFFF"/>
                </a:solidFill>
              </a:defRPr>
            </a:lvl3pPr>
            <a:lvl4pPr marL="818656" indent="158742">
              <a:tabLst/>
              <a:defRPr sz="2600">
                <a:solidFill>
                  <a:srgbClr val="FFFFFF"/>
                </a:solidFill>
              </a:defRPr>
            </a:lvl4pPr>
            <a:lvl5pPr marL="1222315" indent="167813">
              <a:tabLst/>
              <a:defRPr sz="2600">
                <a:solidFill>
                  <a:srgbClr val="FFFFFF"/>
                </a:solidFill>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315200" y="1554480"/>
            <a:ext cx="6461760" cy="5796916"/>
          </a:xfrm>
        </p:spPr>
        <p:txBody>
          <a:bodyPr/>
          <a:lstStyle>
            <a:lvl1pPr>
              <a:defRPr sz="3100"/>
            </a:lvl1pPr>
            <a:lvl2pPr>
              <a:defRPr sz="2600"/>
            </a:lvl2pPr>
            <a:lvl3pPr marL="403658" indent="170081">
              <a:defRPr sz="2600">
                <a:solidFill>
                  <a:srgbClr val="FFFFFF"/>
                </a:solidFill>
              </a:defRPr>
            </a:lvl3pPr>
            <a:lvl4pPr marL="818656" indent="158742">
              <a:tabLst/>
              <a:defRPr sz="2600">
                <a:solidFill>
                  <a:srgbClr val="FFFFFF"/>
                </a:solidFill>
              </a:defRPr>
            </a:lvl4pPr>
            <a:lvl5pPr marL="1222315" indent="167813">
              <a:tabLst/>
              <a:defRPr sz="2600">
                <a:solidFill>
                  <a:srgbClr val="FFFFFF"/>
                </a:solidFill>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half" idx="2"/>
          </p:nvPr>
        </p:nvSpPr>
        <p:spPr>
          <a:xfrm>
            <a:off x="756174" y="1554480"/>
            <a:ext cx="6461760" cy="5796916"/>
          </a:xfrm>
        </p:spPr>
        <p:txBody>
          <a:bodyPr/>
          <a:lstStyle>
            <a:lvl1pPr>
              <a:defRPr sz="3100"/>
            </a:lvl1pPr>
            <a:lvl2pPr>
              <a:tabLst>
                <a:tab pos="165546" algn="l"/>
              </a:tabLst>
              <a:defRPr sz="2600"/>
            </a:lvl2pPr>
            <a:lvl3pPr marL="403658" indent="170081">
              <a:tabLst/>
              <a:defRPr sz="2600">
                <a:solidFill>
                  <a:srgbClr val="FFFFFF"/>
                </a:solidFill>
              </a:defRPr>
            </a:lvl3pPr>
            <a:lvl4pPr marL="818656" indent="158742">
              <a:tabLst/>
              <a:defRPr sz="2600">
                <a:solidFill>
                  <a:srgbClr val="FFFFFF"/>
                </a:solidFill>
              </a:defRPr>
            </a:lvl4pPr>
            <a:lvl5pPr marL="1222315" indent="167813">
              <a:tabLst/>
              <a:defRPr sz="2600">
                <a:solidFill>
                  <a:srgbClr val="FFFFFF"/>
                </a:solidFill>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8415" y="1722120"/>
            <a:ext cx="4813301" cy="5629276"/>
          </a:xfrm>
        </p:spPr>
        <p:txBody>
          <a:bodyPr/>
          <a:lstStyle>
            <a:lvl1pPr marL="0" indent="0">
              <a:buNone/>
              <a:defRPr sz="31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3" name="Content Placeholder 2"/>
          <p:cNvSpPr>
            <a:spLocks noGrp="1"/>
          </p:cNvSpPr>
          <p:nvPr>
            <p:ph idx="1"/>
          </p:nvPr>
        </p:nvSpPr>
        <p:spPr>
          <a:xfrm>
            <a:off x="5741578" y="1737360"/>
            <a:ext cx="8178800" cy="5614036"/>
          </a:xfrm>
        </p:spPr>
        <p:txBody>
          <a:bodyPr/>
          <a:lstStyle>
            <a:lvl1pPr>
              <a:defRPr sz="3100"/>
            </a:lvl1pPr>
            <a:lvl2pPr>
              <a:defRPr sz="2600"/>
            </a:lvl2pPr>
            <a:lvl3pPr marL="403658" indent="170081">
              <a:defRPr sz="2600">
                <a:solidFill>
                  <a:srgbClr val="FFFFFF"/>
                </a:solidFill>
              </a:defRPr>
            </a:lvl3pPr>
            <a:lvl4pPr marL="818656" indent="158742">
              <a:tabLst/>
              <a:defRPr sz="2600">
                <a:solidFill>
                  <a:srgbClr val="FFFFFF"/>
                </a:solidFill>
              </a:defRPr>
            </a:lvl4pPr>
            <a:lvl5pPr marL="1222315" indent="167813">
              <a:tabLst/>
              <a:defRPr sz="2600">
                <a:solidFill>
                  <a:srgbClr val="FFFFFF"/>
                </a:solidFill>
              </a:defRPr>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7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 y="0"/>
            <a:ext cx="14630396" cy="8229598"/>
          </a:xfrm>
          <a:prstGeom prst="rect">
            <a:avLst/>
          </a:prstGeom>
        </p:spPr>
      </p:pic>
      <p:sp>
        <p:nvSpPr>
          <p:cNvPr id="5" name="TextBox 4"/>
          <p:cNvSpPr txBox="1"/>
          <p:nvPr userDrawn="1"/>
        </p:nvSpPr>
        <p:spPr>
          <a:xfrm>
            <a:off x="6762750" y="2898851"/>
            <a:ext cx="7545388" cy="2017242"/>
          </a:xfrm>
          <a:prstGeom prst="rect">
            <a:avLst/>
          </a:prstGeom>
          <a:noFill/>
        </p:spPr>
        <p:txBody>
          <a:bodyPr wrap="square" rtlCol="0" anchor="ctr" anchorCtr="0">
            <a:noAutofit/>
          </a:bodyPr>
          <a:lstStyle/>
          <a:p>
            <a:pPr marL="0" marR="0" indent="0" algn="l" defTabSz="1306220" rtl="0" eaLnBrk="1" fontAlgn="auto" latinLnBrk="0" hangingPunct="1">
              <a:lnSpc>
                <a:spcPct val="11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Arial"/>
                <a:ea typeface="+mj-ea"/>
                <a:cs typeface="Arial"/>
              </a:rPr>
              <a:t>Empowering you with unprecedented visibility, </a:t>
            </a:r>
            <a:br>
              <a:rPr kumimoji="0" lang="en-US" sz="2400" b="0" i="0" u="none" strike="noStrike" kern="0" cap="none" spc="0" normalizeH="0" baseline="0" noProof="0" dirty="0" smtClean="0">
                <a:ln>
                  <a:noFill/>
                </a:ln>
                <a:solidFill>
                  <a:srgbClr val="FFFFFF"/>
                </a:solidFill>
                <a:effectLst/>
                <a:uLnTx/>
                <a:uFillTx/>
                <a:latin typeface="Arial"/>
                <a:ea typeface="+mj-ea"/>
                <a:cs typeface="Arial"/>
              </a:rPr>
            </a:br>
            <a:r>
              <a:rPr kumimoji="0" lang="en-US" sz="2400" b="0" i="0" u="none" strike="noStrike" kern="0" cap="none" spc="0" normalizeH="0" baseline="0" noProof="0" dirty="0" smtClean="0">
                <a:ln>
                  <a:noFill/>
                </a:ln>
                <a:solidFill>
                  <a:srgbClr val="FFFFFF"/>
                </a:solidFill>
                <a:effectLst/>
                <a:uLnTx/>
                <a:uFillTx/>
                <a:latin typeface="Arial"/>
                <a:ea typeface="+mj-ea"/>
                <a:cs typeface="Arial"/>
              </a:rPr>
              <a:t>control and collaboration for online business</a:t>
            </a:r>
            <a:endParaRPr lang="en-US" sz="2400" dirty="0" err="1"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6825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auto">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4630400" cy="8229600"/>
          </a:xfrm>
          <a:prstGeom prst="rect">
            <a:avLst/>
          </a:prstGeom>
        </p:spPr>
      </p:pic>
      <p:sp>
        <p:nvSpPr>
          <p:cNvPr id="1027" name="Rectangle 2"/>
          <p:cNvSpPr>
            <a:spLocks noGrp="1" noChangeArrowheads="1"/>
          </p:cNvSpPr>
          <p:nvPr>
            <p:ph type="title"/>
          </p:nvPr>
        </p:nvSpPr>
        <p:spPr bwMode="auto">
          <a:xfrm>
            <a:off x="731520" y="457200"/>
            <a:ext cx="10607040" cy="54864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731520" y="1554480"/>
            <a:ext cx="13167360" cy="5796916"/>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7"/>
          <p:cNvSpPr/>
          <p:nvPr/>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marL="0" marR="0" indent="0" algn="l" defTabSz="130622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p:txBody>
      </p:sp>
      <p:sp>
        <p:nvSpPr>
          <p:cNvPr id="9"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6"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7"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89" r:id="rId4"/>
    <p:sldLayoutId id="2147483676" r:id="rId5"/>
    <p:sldLayoutId id="2147483681" r:id="rId6"/>
    <p:sldLayoutId id="2147483679" r:id="rId7"/>
    <p:sldLayoutId id="2147483680" r:id="rId8"/>
    <p:sldLayoutId id="2147483688"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rtl="0" eaLnBrk="1" fontAlgn="base" hangingPunct="1">
        <a:spcBef>
          <a:spcPct val="0"/>
        </a:spcBef>
        <a:spcAft>
          <a:spcPct val="0"/>
        </a:spcAft>
        <a:defRPr sz="3400">
          <a:solidFill>
            <a:schemeClr val="bg1"/>
          </a:solidFill>
          <a:latin typeface="Arial"/>
          <a:ea typeface="+mj-ea"/>
          <a:cs typeface="Arial"/>
        </a:defRPr>
      </a:lvl1pPr>
      <a:lvl2pPr algn="l" rtl="0" eaLnBrk="1" fontAlgn="base" hangingPunct="1">
        <a:spcBef>
          <a:spcPct val="0"/>
        </a:spcBef>
        <a:spcAft>
          <a:spcPct val="0"/>
        </a:spcAft>
        <a:defRPr sz="3700">
          <a:solidFill>
            <a:schemeClr val="tx1"/>
          </a:solidFill>
          <a:latin typeface="Verdana" pitchFamily="34" charset="0"/>
        </a:defRPr>
      </a:lvl2pPr>
      <a:lvl3pPr algn="l" rtl="0" eaLnBrk="1" fontAlgn="base" hangingPunct="1">
        <a:spcBef>
          <a:spcPct val="0"/>
        </a:spcBef>
        <a:spcAft>
          <a:spcPct val="0"/>
        </a:spcAft>
        <a:defRPr sz="3700">
          <a:solidFill>
            <a:schemeClr val="tx1"/>
          </a:solidFill>
          <a:latin typeface="Verdana" pitchFamily="34" charset="0"/>
        </a:defRPr>
      </a:lvl3pPr>
      <a:lvl4pPr algn="l" rtl="0" eaLnBrk="1" fontAlgn="base" hangingPunct="1">
        <a:spcBef>
          <a:spcPct val="0"/>
        </a:spcBef>
        <a:spcAft>
          <a:spcPct val="0"/>
        </a:spcAft>
        <a:defRPr sz="3700">
          <a:solidFill>
            <a:schemeClr val="tx1"/>
          </a:solidFill>
          <a:latin typeface="Verdana" pitchFamily="34" charset="0"/>
        </a:defRPr>
      </a:lvl4pPr>
      <a:lvl5pPr algn="l" rtl="0" eaLnBrk="1" fontAlgn="base" hangingPunct="1">
        <a:spcBef>
          <a:spcPct val="0"/>
        </a:spcBef>
        <a:spcAft>
          <a:spcPct val="0"/>
        </a:spcAft>
        <a:defRPr sz="3700">
          <a:solidFill>
            <a:schemeClr val="tx1"/>
          </a:solidFill>
          <a:latin typeface="Verdana" pitchFamily="34" charset="0"/>
        </a:defRPr>
      </a:lvl5pPr>
      <a:lvl6pPr marL="653110" algn="l" rtl="0" eaLnBrk="1" fontAlgn="base" hangingPunct="1">
        <a:spcBef>
          <a:spcPct val="0"/>
        </a:spcBef>
        <a:spcAft>
          <a:spcPct val="0"/>
        </a:spcAft>
        <a:defRPr sz="3700">
          <a:solidFill>
            <a:schemeClr val="tx1"/>
          </a:solidFill>
          <a:latin typeface="Verdana" pitchFamily="34" charset="0"/>
        </a:defRPr>
      </a:lvl6pPr>
      <a:lvl7pPr marL="1306220" algn="l" rtl="0" eaLnBrk="1" fontAlgn="base" hangingPunct="1">
        <a:spcBef>
          <a:spcPct val="0"/>
        </a:spcBef>
        <a:spcAft>
          <a:spcPct val="0"/>
        </a:spcAft>
        <a:defRPr sz="3700">
          <a:solidFill>
            <a:schemeClr val="tx1"/>
          </a:solidFill>
          <a:latin typeface="Verdana" pitchFamily="34" charset="0"/>
        </a:defRPr>
      </a:lvl7pPr>
      <a:lvl8pPr marL="1959331" algn="l" rtl="0" eaLnBrk="1" fontAlgn="base" hangingPunct="1">
        <a:spcBef>
          <a:spcPct val="0"/>
        </a:spcBef>
        <a:spcAft>
          <a:spcPct val="0"/>
        </a:spcAft>
        <a:defRPr sz="3700">
          <a:solidFill>
            <a:schemeClr val="tx1"/>
          </a:solidFill>
          <a:latin typeface="Verdana" pitchFamily="34" charset="0"/>
        </a:defRPr>
      </a:lvl8pPr>
      <a:lvl9pPr marL="2612441" algn="l" rtl="0" eaLnBrk="1" fontAlgn="base" hangingPunct="1">
        <a:spcBef>
          <a:spcPct val="0"/>
        </a:spcBef>
        <a:spcAft>
          <a:spcPct val="0"/>
        </a:spcAft>
        <a:defRPr sz="3700">
          <a:solidFill>
            <a:schemeClr val="tx1"/>
          </a:solidFill>
          <a:latin typeface="Verdana" pitchFamily="34" charset="0"/>
        </a:defRPr>
      </a:lvl9pPr>
    </p:titleStyle>
    <p:bodyStyle>
      <a:lvl1pPr marL="0" indent="0" algn="l" defTabSz="902562" rtl="0" eaLnBrk="1" fontAlgn="base" hangingPunct="1">
        <a:spcBef>
          <a:spcPct val="20000"/>
        </a:spcBef>
        <a:spcAft>
          <a:spcPct val="0"/>
        </a:spcAft>
        <a:buClr>
          <a:srgbClr val="FF9900"/>
        </a:buClr>
        <a:buNone/>
        <a:defRPr sz="3100" cap="none" baseline="0">
          <a:solidFill>
            <a:schemeClr val="bg1"/>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2pPr>
      <a:lvl3pPr marL="0" indent="165546" algn="l" rtl="0" eaLnBrk="1" fontAlgn="base" hangingPunct="1">
        <a:spcBef>
          <a:spcPct val="20000"/>
        </a:spcBef>
        <a:spcAft>
          <a:spcPct val="0"/>
        </a:spcAft>
        <a:buClr>
          <a:srgbClr val="FF9900"/>
        </a:buClr>
        <a:buChar char="•"/>
        <a:defRPr sz="1700">
          <a:solidFill>
            <a:schemeClr val="tx1"/>
          </a:solidFill>
          <a:latin typeface="Arial"/>
          <a:cs typeface="Arial"/>
        </a:defRPr>
      </a:lvl3pPr>
      <a:lvl4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4pPr>
      <a:lvl5pPr marL="0" indent="165546" algn="l" rtl="0" eaLnBrk="1" fontAlgn="base" hangingPunct="1">
        <a:spcBef>
          <a:spcPct val="20000"/>
        </a:spcBef>
        <a:spcAft>
          <a:spcPct val="0"/>
        </a:spcAft>
        <a:buClr>
          <a:srgbClr val="FF9900"/>
        </a:buClr>
        <a:buChar char="•"/>
        <a:tabLst>
          <a:tab pos="487566" algn="l"/>
          <a:tab pos="1147478" algn="l"/>
        </a:tabLst>
        <a:defRPr sz="1700">
          <a:solidFill>
            <a:schemeClr val="tx1"/>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7.png"/><Relationship Id="rId5" Type="http://schemas.microsoft.com/office/2007/relationships/hdphoto" Target="../media/hdphoto2.wdp"/><Relationship Id="rId6"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wdp"/><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310" y="3280234"/>
            <a:ext cx="12435840" cy="662940"/>
          </a:xfrm>
        </p:spPr>
        <p:txBody>
          <a:bodyPr/>
          <a:lstStyle/>
          <a:p>
            <a:r>
              <a:rPr lang="en-US" dirty="0" smtClean="0"/>
              <a:t>Akamai IO</a:t>
            </a:r>
            <a:endParaRPr lang="en-US" dirty="0"/>
          </a:p>
        </p:txBody>
      </p:sp>
      <p:sp>
        <p:nvSpPr>
          <p:cNvPr id="6" name="Subtitle 2"/>
          <p:cNvSpPr>
            <a:spLocks noGrp="1"/>
          </p:cNvSpPr>
          <p:nvPr>
            <p:ph type="subTitle" idx="1"/>
          </p:nvPr>
        </p:nvSpPr>
        <p:spPr>
          <a:xfrm>
            <a:off x="769938" y="3947906"/>
            <a:ext cx="4936381" cy="771147"/>
          </a:xfrm>
        </p:spPr>
        <p:txBody>
          <a:bodyPr/>
          <a:lstStyle/>
          <a:p>
            <a:r>
              <a:rPr lang="en-US" dirty="0" smtClean="0"/>
              <a:t>Stephen Ludin</a:t>
            </a:r>
          </a:p>
          <a:p>
            <a:r>
              <a:rPr lang="en-US" dirty="0" smtClean="0"/>
              <a:t>Chief Architect – Akamai Technologies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338554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s11_crop.pn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181" t="-309" r="8445"/>
          <a:stretch/>
        </p:blipFill>
        <p:spPr>
          <a:xfrm>
            <a:off x="0" y="-25400"/>
            <a:ext cx="14654213" cy="8255000"/>
          </a:xfrm>
          <a:prstGeom prst="rect">
            <a:avLst/>
          </a:prstGeom>
        </p:spPr>
      </p:pic>
      <p:pic>
        <p:nvPicPr>
          <p:cNvPr id="5" name="Picture 4" descr="ss21.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59201" y="2146300"/>
            <a:ext cx="9232900" cy="60918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3733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s14_crop.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98943" y="0"/>
            <a:ext cx="18047789" cy="8229600"/>
          </a:xfrm>
          <a:prstGeom prst="rect">
            <a:avLst/>
          </a:prstGeom>
        </p:spPr>
      </p:pic>
      <p:sp>
        <p:nvSpPr>
          <p:cNvPr id="5" name="Rounded Rectangle 4"/>
          <p:cNvSpPr/>
          <p:nvPr/>
        </p:nvSpPr>
        <p:spPr bwMode="auto">
          <a:xfrm>
            <a:off x="8565784" y="1324032"/>
            <a:ext cx="905217" cy="41882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79616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s15_crop.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42698" y="0"/>
            <a:ext cx="18370282" cy="8229600"/>
          </a:xfrm>
          <a:prstGeom prst="rect">
            <a:avLst/>
          </a:prstGeom>
        </p:spPr>
      </p:pic>
      <p:sp>
        <p:nvSpPr>
          <p:cNvPr id="5" name="Rounded Rectangle 4"/>
          <p:cNvSpPr/>
          <p:nvPr/>
        </p:nvSpPr>
        <p:spPr bwMode="auto">
          <a:xfrm>
            <a:off x="9471021" y="1324031"/>
            <a:ext cx="905217" cy="58095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463152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Akamai IO</a:t>
            </a:r>
            <a:endParaRPr lang="en-US" dirty="0"/>
          </a:p>
        </p:txBody>
      </p:sp>
      <p:sp>
        <p:nvSpPr>
          <p:cNvPr id="10" name="Rectangle 3"/>
          <p:cNvSpPr txBox="1">
            <a:spLocks noChangeArrowheads="1"/>
          </p:cNvSpPr>
          <p:nvPr/>
        </p:nvSpPr>
        <p:spPr bwMode="auto">
          <a:xfrm>
            <a:off x="731520" y="1554480"/>
            <a:ext cx="13167360" cy="5796916"/>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0" indent="0" algn="l" defTabSz="902562" rtl="0" eaLnBrk="1" fontAlgn="base" hangingPunct="1">
              <a:spcBef>
                <a:spcPct val="20000"/>
              </a:spcBef>
              <a:spcAft>
                <a:spcPct val="0"/>
              </a:spcAft>
              <a:buClr>
                <a:srgbClr val="FF9900"/>
              </a:buClr>
              <a:buNone/>
              <a:defRPr sz="3100" cap="none" baseline="0">
                <a:solidFill>
                  <a:schemeClr val="bg1"/>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2pPr>
            <a:lvl3pPr marL="403658" indent="170081" algn="l" rtl="0" eaLnBrk="1" fontAlgn="base" hangingPunct="1">
              <a:spcBef>
                <a:spcPct val="20000"/>
              </a:spcBef>
              <a:spcAft>
                <a:spcPct val="0"/>
              </a:spcAft>
              <a:buClr>
                <a:srgbClr val="FF9900"/>
              </a:buClr>
              <a:buChar char="•"/>
              <a:defRPr sz="2600">
                <a:solidFill>
                  <a:srgbClr val="FFFFFF"/>
                </a:solidFill>
                <a:latin typeface="Arial"/>
                <a:cs typeface="Arial"/>
              </a:defRPr>
            </a:lvl3pPr>
            <a:lvl4pPr marL="818656" indent="158742" algn="l" rtl="0" eaLnBrk="1" fontAlgn="base" hangingPunct="1">
              <a:spcBef>
                <a:spcPct val="20000"/>
              </a:spcBef>
              <a:spcAft>
                <a:spcPct val="0"/>
              </a:spcAft>
              <a:buClr>
                <a:srgbClr val="FF9900"/>
              </a:buClr>
              <a:buChar char="•"/>
              <a:tabLst/>
              <a:defRPr sz="2600">
                <a:solidFill>
                  <a:srgbClr val="FFFFFF"/>
                </a:solidFill>
                <a:latin typeface="Arial"/>
                <a:cs typeface="Arial"/>
              </a:defRPr>
            </a:lvl4pPr>
            <a:lvl5pPr marL="1147478" indent="242649" algn="l" rtl="0" eaLnBrk="1" fontAlgn="base" hangingPunct="1">
              <a:spcBef>
                <a:spcPct val="20000"/>
              </a:spcBef>
              <a:spcAft>
                <a:spcPct val="0"/>
              </a:spcAft>
              <a:buClr>
                <a:srgbClr val="FF9900"/>
              </a:buClr>
              <a:buChar char="•"/>
              <a:tabLst/>
              <a:defRPr sz="2600">
                <a:solidFill>
                  <a:srgbClr val="FFFFFF"/>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r>
              <a:rPr lang="en-US" sz="4000" dirty="0" err="1" smtClean="0"/>
              <a:t>www.akamai.io</a:t>
            </a:r>
            <a:endParaRPr lang="en-US" sz="4000" dirty="0" smtClean="0"/>
          </a:p>
        </p:txBody>
      </p:sp>
      <p:sp>
        <p:nvSpPr>
          <p:cNvPr id="11" name="Rectangle 10"/>
          <p:cNvSpPr/>
          <p:nvPr/>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marL="0" marR="0" indent="0" algn="l" defTabSz="130622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p:txBody>
      </p:sp>
      <p:sp>
        <p:nvSpPr>
          <p:cNvPr id="12"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3"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4"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pic>
        <p:nvPicPr>
          <p:cNvPr id="8" name="Picture 7" descr="akamai_logo_rgb copy.pd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63499" y="292100"/>
            <a:ext cx="1439635" cy="58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17089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Pardon our Dust</a:t>
            </a:r>
            <a:endParaRPr lang="en-US" dirty="0"/>
          </a:p>
        </p:txBody>
      </p:sp>
      <p:sp>
        <p:nvSpPr>
          <p:cNvPr id="10" name="Rectangle 3"/>
          <p:cNvSpPr txBox="1">
            <a:spLocks noChangeArrowheads="1"/>
          </p:cNvSpPr>
          <p:nvPr/>
        </p:nvSpPr>
        <p:spPr bwMode="auto">
          <a:xfrm>
            <a:off x="731520" y="1554480"/>
            <a:ext cx="13167360" cy="5796916"/>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0" indent="0" algn="l" defTabSz="902562" rtl="0" eaLnBrk="1" fontAlgn="base" hangingPunct="1">
              <a:spcBef>
                <a:spcPct val="20000"/>
              </a:spcBef>
              <a:spcAft>
                <a:spcPct val="0"/>
              </a:spcAft>
              <a:buClr>
                <a:srgbClr val="FF9900"/>
              </a:buClr>
              <a:buNone/>
              <a:defRPr sz="3100" cap="none" baseline="0">
                <a:solidFill>
                  <a:schemeClr val="bg1"/>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2pPr>
            <a:lvl3pPr marL="403658" indent="170081" algn="l" rtl="0" eaLnBrk="1" fontAlgn="base" hangingPunct="1">
              <a:spcBef>
                <a:spcPct val="20000"/>
              </a:spcBef>
              <a:spcAft>
                <a:spcPct val="0"/>
              </a:spcAft>
              <a:buClr>
                <a:srgbClr val="FF9900"/>
              </a:buClr>
              <a:buChar char="•"/>
              <a:defRPr sz="2600">
                <a:solidFill>
                  <a:srgbClr val="FFFFFF"/>
                </a:solidFill>
                <a:latin typeface="Arial"/>
                <a:cs typeface="Arial"/>
              </a:defRPr>
            </a:lvl3pPr>
            <a:lvl4pPr marL="818656" indent="158742" algn="l" rtl="0" eaLnBrk="1" fontAlgn="base" hangingPunct="1">
              <a:spcBef>
                <a:spcPct val="20000"/>
              </a:spcBef>
              <a:spcAft>
                <a:spcPct val="0"/>
              </a:spcAft>
              <a:buClr>
                <a:srgbClr val="FF9900"/>
              </a:buClr>
              <a:buChar char="•"/>
              <a:tabLst/>
              <a:defRPr sz="2600">
                <a:solidFill>
                  <a:srgbClr val="FFFFFF"/>
                </a:solidFill>
                <a:latin typeface="Arial"/>
                <a:cs typeface="Arial"/>
              </a:defRPr>
            </a:lvl4pPr>
            <a:lvl5pPr marL="1147478" indent="242649" algn="l" rtl="0" eaLnBrk="1" fontAlgn="base" hangingPunct="1">
              <a:spcBef>
                <a:spcPct val="20000"/>
              </a:spcBef>
              <a:spcAft>
                <a:spcPct val="0"/>
              </a:spcAft>
              <a:buClr>
                <a:srgbClr val="FF9900"/>
              </a:buClr>
              <a:buChar char="•"/>
              <a:tabLst/>
              <a:defRPr sz="2600">
                <a:solidFill>
                  <a:srgbClr val="FFFFFF"/>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pPr marL="457200" indent="-457200">
              <a:buFont typeface="Arial"/>
              <a:buChar char="•"/>
            </a:pPr>
            <a:endParaRPr lang="en-US" dirty="0" smtClean="0"/>
          </a:p>
        </p:txBody>
      </p:sp>
      <p:sp>
        <p:nvSpPr>
          <p:cNvPr id="11" name="Rectangle 10"/>
          <p:cNvSpPr/>
          <p:nvPr/>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marL="0" marR="0" indent="0" algn="l" defTabSz="130622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p:txBody>
      </p:sp>
      <p:sp>
        <p:nvSpPr>
          <p:cNvPr id="12"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3"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4"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pic>
        <p:nvPicPr>
          <p:cNvPr id="8" name="Picture 7" descr="400px-Greek_lc_beta.svg_.png"/>
          <p:cNvPicPr>
            <a:picLocks noChangeAspect="1"/>
          </p:cNvPicPr>
          <p:nvPr/>
        </p:nvPicPr>
        <p:blipFill>
          <a:blip r:embed="rId4">
            <a:alphaModFix/>
            <a:duotone>
              <a:schemeClr val="accent2">
                <a:shade val="45000"/>
                <a:satMod val="135000"/>
              </a:schemeClr>
              <a:prstClr val="white"/>
            </a:duoton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5">
                    <a14:imgEffect>
                      <a14:colorTemperature colorTemp="8239"/>
                    </a14:imgEffect>
                    <a14:imgEffect>
                      <a14:saturation sat="400000"/>
                    </a14:imgEffect>
                    <a14:imgEffect>
                      <a14:brightnessContrast bright="74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8254" y="1305835"/>
            <a:ext cx="5080000" cy="5080000"/>
          </a:xfrm>
          <a:prstGeom prst="rect">
            <a:avLst/>
          </a:prstGeom>
        </p:spPr>
      </p:pic>
      <p:pic>
        <p:nvPicPr>
          <p:cNvPr id="9" name="Picture 8" descr="akamai_logo_rgb copy.pdf"/>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63499" y="292100"/>
            <a:ext cx="1439635" cy="58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04397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5"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6"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7"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pic>
        <p:nvPicPr>
          <p:cNvPr id="8" name="Picture 7" descr="akamai_logo_rgb copy.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63499" y="292100"/>
            <a:ext cx="1439635" cy="58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7116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Matters!</a:t>
            </a:r>
            <a:endParaRPr lang="en-US" dirty="0"/>
          </a:p>
        </p:txBody>
      </p:sp>
      <p:pic>
        <p:nvPicPr>
          <p:cNvPr id="5" name="Picture 4" descr="httparchive_mobile_icon.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9403"/>
          <a:stretch/>
        </p:blipFill>
        <p:spPr>
          <a:xfrm>
            <a:off x="6151034" y="1629834"/>
            <a:ext cx="2787432" cy="1143000"/>
          </a:xfrm>
          <a:prstGeom prst="rect">
            <a:avLst/>
          </a:prstGeom>
          <a:ln>
            <a:noFill/>
          </a:ln>
          <a:effectLst>
            <a:softEdge rad="112500"/>
          </a:effectLst>
        </p:spPr>
      </p:pic>
      <p:pic>
        <p:nvPicPr>
          <p:cNvPr id="7" name="Picture 6" descr="meetup_icon.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569700" y="1638300"/>
            <a:ext cx="1790700" cy="1372870"/>
          </a:xfrm>
          <a:prstGeom prst="rect">
            <a:avLst/>
          </a:prstGeom>
        </p:spPr>
      </p:pic>
      <p:pic>
        <p:nvPicPr>
          <p:cNvPr id="8" name="Picture 7" descr="mobitest_icon.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87264" y="3424765"/>
            <a:ext cx="3308853" cy="1198033"/>
          </a:xfrm>
          <a:prstGeom prst="rect">
            <a:avLst/>
          </a:prstGeom>
        </p:spPr>
      </p:pic>
      <p:pic>
        <p:nvPicPr>
          <p:cNvPr id="9" name="Picture 8" descr="ovp-html5.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05933" y="1642533"/>
            <a:ext cx="3429000" cy="1154317"/>
          </a:xfrm>
          <a:prstGeom prst="rect">
            <a:avLst/>
          </a:prstGeom>
          <a:ln>
            <a:noFill/>
          </a:ln>
          <a:effectLst>
            <a:softEdge rad="112500"/>
          </a:effectLst>
        </p:spPr>
      </p:pic>
      <p:pic>
        <p:nvPicPr>
          <p:cNvPr id="10" name="Picture 9" descr="show_slow_icon.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74067" y="3026834"/>
            <a:ext cx="1905000" cy="2131786"/>
          </a:xfrm>
          <a:prstGeom prst="rect">
            <a:avLst/>
          </a:prstGeom>
        </p:spPr>
      </p:pic>
      <p:pic>
        <p:nvPicPr>
          <p:cNvPr id="11" name="Picture 10" descr="velocity_conf_icon.png"/>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6059"/>
          <a:stretch/>
        </p:blipFill>
        <p:spPr>
          <a:xfrm>
            <a:off x="11015133" y="4792133"/>
            <a:ext cx="2511277" cy="1435608"/>
          </a:xfrm>
          <a:prstGeom prst="rect">
            <a:avLst/>
          </a:prstGeom>
          <a:ln>
            <a:noFill/>
          </a:ln>
          <a:effectLst>
            <a:softEdge rad="112500"/>
          </a:effectLst>
        </p:spPr>
      </p:pic>
      <p:pic>
        <p:nvPicPr>
          <p:cNvPr id="13" name="Picture 12" descr="webpagetestlogo.png"/>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56766" y="5253567"/>
            <a:ext cx="3534833" cy="984384"/>
          </a:xfrm>
          <a:prstGeom prst="rect">
            <a:avLst/>
          </a:prstGeom>
          <a:ln>
            <a:noFill/>
          </a:ln>
          <a:effectLst>
            <a:softEdge rad="112500"/>
          </a:effectLst>
        </p:spPr>
      </p:pic>
      <p:pic>
        <p:nvPicPr>
          <p:cNvPr id="15" name="Picture 14" descr="ietflogo2f-300x159.gif"/>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07534" y="4944533"/>
            <a:ext cx="2412999" cy="1278889"/>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17815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6" name="Rectangle 5"/>
          <p:cNvSpPr/>
          <p:nvPr/>
        </p:nvSpPr>
        <p:spPr bwMode="auto">
          <a:xfrm>
            <a:off x="0" y="0"/>
            <a:ext cx="14630400" cy="8229600"/>
          </a:xfrm>
          <a:prstGeom prst="rect">
            <a:avLst/>
          </a:prstGeom>
          <a:solidFill>
            <a:srgbClr val="0096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7" name="Picture 6" descr="60sectype.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0463" y="200658"/>
            <a:ext cx="5175037" cy="1284546"/>
          </a:xfrm>
          <a:prstGeom prst="rect">
            <a:avLst/>
          </a:prstGeom>
        </p:spPr>
      </p:pic>
      <p:pic>
        <p:nvPicPr>
          <p:cNvPr id="8" name="Picture 7" descr="waves.png"/>
          <p:cNvPicPr>
            <a:picLocks noChangeAspect="1"/>
          </p:cNvPicPr>
          <p:nvPr/>
        </p:nvPicPr>
        <p:blipFill>
          <a:blip r:embed="rId3">
            <a:duotone>
              <a:schemeClr val="accent5">
                <a:shade val="45000"/>
                <a:satMod val="135000"/>
              </a:schemeClr>
              <a:prstClr val="white"/>
            </a:duotone>
            <a:alphaModFix amt="54000"/>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11000"/>
                    </a14:imgEffect>
                    <a14:imgEffect>
                      <a14:colorTemperature colorTemp="6609"/>
                    </a14:imgEffect>
                    <a14:imgEffect>
                      <a14:saturation sat="248000"/>
                    </a14:imgEffect>
                    <a14:imgEffect>
                      <a14:brightnessContrast bright="4000" contrast="9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6968419"/>
            <a:ext cx="14630400" cy="1280160"/>
          </a:xfrm>
          <a:prstGeom prst="rect">
            <a:avLst/>
          </a:prstGeom>
        </p:spPr>
      </p:pic>
      <p:pic>
        <p:nvPicPr>
          <p:cNvPr id="9" name="Picture 8" descr="large60sec_graphic.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5737" y="1462086"/>
            <a:ext cx="13173820" cy="63322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65390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Akamai IO</a:t>
            </a:r>
            <a:endParaRPr lang="en-US" dirty="0"/>
          </a:p>
        </p:txBody>
      </p:sp>
      <p:sp>
        <p:nvSpPr>
          <p:cNvPr id="10" name="Rectangle 3"/>
          <p:cNvSpPr txBox="1">
            <a:spLocks noChangeArrowheads="1"/>
          </p:cNvSpPr>
          <p:nvPr/>
        </p:nvSpPr>
        <p:spPr bwMode="auto">
          <a:xfrm>
            <a:off x="731520" y="1554480"/>
            <a:ext cx="13167360" cy="5796916"/>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0" indent="0" algn="l" defTabSz="902562" rtl="0" eaLnBrk="1" fontAlgn="base" hangingPunct="1">
              <a:spcBef>
                <a:spcPct val="20000"/>
              </a:spcBef>
              <a:spcAft>
                <a:spcPct val="0"/>
              </a:spcAft>
              <a:buClr>
                <a:srgbClr val="FF9900"/>
              </a:buClr>
              <a:buNone/>
              <a:defRPr sz="3100" cap="none" baseline="0">
                <a:solidFill>
                  <a:schemeClr val="bg1"/>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2pPr>
            <a:lvl3pPr marL="403658" indent="170081" algn="l" rtl="0" eaLnBrk="1" fontAlgn="base" hangingPunct="1">
              <a:spcBef>
                <a:spcPct val="20000"/>
              </a:spcBef>
              <a:spcAft>
                <a:spcPct val="0"/>
              </a:spcAft>
              <a:buClr>
                <a:srgbClr val="FF9900"/>
              </a:buClr>
              <a:buChar char="•"/>
              <a:defRPr sz="2600">
                <a:solidFill>
                  <a:srgbClr val="FFFFFF"/>
                </a:solidFill>
                <a:latin typeface="Arial"/>
                <a:cs typeface="Arial"/>
              </a:defRPr>
            </a:lvl3pPr>
            <a:lvl4pPr marL="818656" indent="158742" algn="l" rtl="0" eaLnBrk="1" fontAlgn="base" hangingPunct="1">
              <a:spcBef>
                <a:spcPct val="20000"/>
              </a:spcBef>
              <a:spcAft>
                <a:spcPct val="0"/>
              </a:spcAft>
              <a:buClr>
                <a:srgbClr val="FF9900"/>
              </a:buClr>
              <a:buChar char="•"/>
              <a:tabLst/>
              <a:defRPr sz="2600">
                <a:solidFill>
                  <a:srgbClr val="FFFFFF"/>
                </a:solidFill>
                <a:latin typeface="Arial"/>
                <a:cs typeface="Arial"/>
              </a:defRPr>
            </a:lvl4pPr>
            <a:lvl5pPr marL="1147478" indent="242649" algn="l" rtl="0" eaLnBrk="1" fontAlgn="base" hangingPunct="1">
              <a:spcBef>
                <a:spcPct val="20000"/>
              </a:spcBef>
              <a:spcAft>
                <a:spcPct val="0"/>
              </a:spcAft>
              <a:buClr>
                <a:srgbClr val="FF9900"/>
              </a:buClr>
              <a:buChar char="•"/>
              <a:tabLst/>
              <a:defRPr sz="2600">
                <a:solidFill>
                  <a:srgbClr val="FFFFFF"/>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r>
              <a:rPr lang="en-US" dirty="0" smtClean="0"/>
              <a:t>The Akamai Internet Observatory</a:t>
            </a:r>
          </a:p>
        </p:txBody>
      </p:sp>
      <p:sp>
        <p:nvSpPr>
          <p:cNvPr id="11" name="Rectangle 10"/>
          <p:cNvSpPr/>
          <p:nvPr/>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marL="0" marR="0" indent="0" algn="l" defTabSz="130622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p:txBody>
      </p:sp>
      <p:sp>
        <p:nvSpPr>
          <p:cNvPr id="12"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3"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4"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pic>
        <p:nvPicPr>
          <p:cNvPr id="17" name="Picture 16" descr="akamai_logo_rgb copy.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63499" y="292100"/>
            <a:ext cx="1439635" cy="58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3137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Akamai IO</a:t>
            </a:r>
            <a:endParaRPr lang="en-US" dirty="0"/>
          </a:p>
        </p:txBody>
      </p:sp>
      <p:sp>
        <p:nvSpPr>
          <p:cNvPr id="10" name="Rectangle 3"/>
          <p:cNvSpPr txBox="1">
            <a:spLocks noChangeArrowheads="1"/>
          </p:cNvSpPr>
          <p:nvPr/>
        </p:nvSpPr>
        <p:spPr bwMode="auto">
          <a:xfrm>
            <a:off x="731520" y="1554480"/>
            <a:ext cx="13167360" cy="5796916"/>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0" indent="0" algn="l" defTabSz="902562" rtl="0" eaLnBrk="1" fontAlgn="base" hangingPunct="1">
              <a:spcBef>
                <a:spcPct val="20000"/>
              </a:spcBef>
              <a:spcAft>
                <a:spcPct val="0"/>
              </a:spcAft>
              <a:buClr>
                <a:srgbClr val="FF9900"/>
              </a:buClr>
              <a:buNone/>
              <a:defRPr sz="3100" cap="none" baseline="0">
                <a:solidFill>
                  <a:schemeClr val="bg1"/>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2pPr>
            <a:lvl3pPr marL="403658" indent="170081" algn="l" rtl="0" eaLnBrk="1" fontAlgn="base" hangingPunct="1">
              <a:spcBef>
                <a:spcPct val="20000"/>
              </a:spcBef>
              <a:spcAft>
                <a:spcPct val="0"/>
              </a:spcAft>
              <a:buClr>
                <a:srgbClr val="FF9900"/>
              </a:buClr>
              <a:buChar char="•"/>
              <a:defRPr sz="2600">
                <a:solidFill>
                  <a:srgbClr val="FFFFFF"/>
                </a:solidFill>
                <a:latin typeface="Arial"/>
                <a:cs typeface="Arial"/>
              </a:defRPr>
            </a:lvl3pPr>
            <a:lvl4pPr marL="818656" indent="158742" algn="l" rtl="0" eaLnBrk="1" fontAlgn="base" hangingPunct="1">
              <a:spcBef>
                <a:spcPct val="20000"/>
              </a:spcBef>
              <a:spcAft>
                <a:spcPct val="0"/>
              </a:spcAft>
              <a:buClr>
                <a:srgbClr val="FF9900"/>
              </a:buClr>
              <a:buChar char="•"/>
              <a:tabLst/>
              <a:defRPr sz="2600">
                <a:solidFill>
                  <a:srgbClr val="FFFFFF"/>
                </a:solidFill>
                <a:latin typeface="Arial"/>
                <a:cs typeface="Arial"/>
              </a:defRPr>
            </a:lvl4pPr>
            <a:lvl5pPr marL="1147478" indent="242649" algn="l" rtl="0" eaLnBrk="1" fontAlgn="base" hangingPunct="1">
              <a:spcBef>
                <a:spcPct val="20000"/>
              </a:spcBef>
              <a:spcAft>
                <a:spcPct val="0"/>
              </a:spcAft>
              <a:buClr>
                <a:srgbClr val="FF9900"/>
              </a:buClr>
              <a:buChar char="•"/>
              <a:tabLst/>
              <a:defRPr sz="2600">
                <a:solidFill>
                  <a:srgbClr val="FFFFFF"/>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r>
              <a:rPr lang="en-US" dirty="0" smtClean="0"/>
              <a:t>A view into the </a:t>
            </a:r>
            <a:r>
              <a:rPr lang="en-US" dirty="0" smtClean="0">
                <a:solidFill>
                  <a:schemeClr val="accent2"/>
                </a:solidFill>
              </a:rPr>
              <a:t>two trillion</a:t>
            </a:r>
            <a:r>
              <a:rPr lang="en-US" dirty="0" smtClean="0"/>
              <a:t> daily requests Akamai sees every day  </a:t>
            </a:r>
          </a:p>
        </p:txBody>
      </p:sp>
      <p:sp>
        <p:nvSpPr>
          <p:cNvPr id="11" name="Rectangle 10"/>
          <p:cNvSpPr/>
          <p:nvPr/>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marL="0" marR="0" indent="0" algn="l" defTabSz="130622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p:txBody>
      </p:sp>
      <p:sp>
        <p:nvSpPr>
          <p:cNvPr id="12"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3"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4"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pic>
        <p:nvPicPr>
          <p:cNvPr id="19" name="Picture 18" descr="akamai_logo_rgb copy.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63499" y="292100"/>
            <a:ext cx="1439635" cy="58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460791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Akamai IO</a:t>
            </a:r>
            <a:endParaRPr lang="en-US" dirty="0"/>
          </a:p>
        </p:txBody>
      </p:sp>
      <p:sp>
        <p:nvSpPr>
          <p:cNvPr id="10" name="Rectangle 3"/>
          <p:cNvSpPr txBox="1">
            <a:spLocks noChangeArrowheads="1"/>
          </p:cNvSpPr>
          <p:nvPr/>
        </p:nvSpPr>
        <p:spPr bwMode="auto">
          <a:xfrm>
            <a:off x="731520" y="1554480"/>
            <a:ext cx="13167360" cy="5796916"/>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0" indent="0" algn="l" defTabSz="902562" rtl="0" eaLnBrk="1" fontAlgn="base" hangingPunct="1">
              <a:spcBef>
                <a:spcPct val="20000"/>
              </a:spcBef>
              <a:spcAft>
                <a:spcPct val="0"/>
              </a:spcAft>
              <a:buClr>
                <a:srgbClr val="FF9900"/>
              </a:buClr>
              <a:buNone/>
              <a:defRPr sz="3100" cap="none" baseline="0">
                <a:solidFill>
                  <a:schemeClr val="bg1"/>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2pPr>
            <a:lvl3pPr marL="403658" indent="170081" algn="l" rtl="0" eaLnBrk="1" fontAlgn="base" hangingPunct="1">
              <a:spcBef>
                <a:spcPct val="20000"/>
              </a:spcBef>
              <a:spcAft>
                <a:spcPct val="0"/>
              </a:spcAft>
              <a:buClr>
                <a:srgbClr val="FF9900"/>
              </a:buClr>
              <a:buChar char="•"/>
              <a:defRPr sz="2600">
                <a:solidFill>
                  <a:srgbClr val="FFFFFF"/>
                </a:solidFill>
                <a:latin typeface="Arial"/>
                <a:cs typeface="Arial"/>
              </a:defRPr>
            </a:lvl3pPr>
            <a:lvl4pPr marL="818656" indent="158742" algn="l" rtl="0" eaLnBrk="1" fontAlgn="base" hangingPunct="1">
              <a:spcBef>
                <a:spcPct val="20000"/>
              </a:spcBef>
              <a:spcAft>
                <a:spcPct val="0"/>
              </a:spcAft>
              <a:buClr>
                <a:srgbClr val="FF9900"/>
              </a:buClr>
              <a:buChar char="•"/>
              <a:tabLst/>
              <a:defRPr sz="2600">
                <a:solidFill>
                  <a:srgbClr val="FFFFFF"/>
                </a:solidFill>
                <a:latin typeface="Arial"/>
                <a:cs typeface="Arial"/>
              </a:defRPr>
            </a:lvl4pPr>
            <a:lvl5pPr marL="1147478" indent="242649" algn="l" rtl="0" eaLnBrk="1" fontAlgn="base" hangingPunct="1">
              <a:spcBef>
                <a:spcPct val="20000"/>
              </a:spcBef>
              <a:spcAft>
                <a:spcPct val="0"/>
              </a:spcAft>
              <a:buClr>
                <a:srgbClr val="FF9900"/>
              </a:buClr>
              <a:buChar char="•"/>
              <a:tabLst/>
              <a:defRPr sz="2600">
                <a:solidFill>
                  <a:srgbClr val="FFFFFF"/>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r>
              <a:rPr lang="en-US" dirty="0" smtClean="0"/>
              <a:t>That’s insight into 20-30% of the world’s HTTP traffic</a:t>
            </a:r>
          </a:p>
        </p:txBody>
      </p:sp>
      <p:sp>
        <p:nvSpPr>
          <p:cNvPr id="11" name="Rectangle 10"/>
          <p:cNvSpPr/>
          <p:nvPr/>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marL="0" marR="0" indent="0" algn="l" defTabSz="130622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p:txBody>
      </p:sp>
      <p:sp>
        <p:nvSpPr>
          <p:cNvPr id="12"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3"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4"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pic>
        <p:nvPicPr>
          <p:cNvPr id="8" name="Picture 7" descr="akamai_logo_rgb copy.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63499" y="292100"/>
            <a:ext cx="1439635" cy="58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76075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Data will be Available?</a:t>
            </a:r>
            <a:endParaRPr lang="en-US" dirty="0"/>
          </a:p>
        </p:txBody>
      </p:sp>
      <p:sp>
        <p:nvSpPr>
          <p:cNvPr id="10" name="Rectangle 3"/>
          <p:cNvSpPr txBox="1">
            <a:spLocks noChangeArrowheads="1"/>
          </p:cNvSpPr>
          <p:nvPr/>
        </p:nvSpPr>
        <p:spPr bwMode="auto">
          <a:xfrm>
            <a:off x="731520" y="1554480"/>
            <a:ext cx="13167360" cy="5796916"/>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0" indent="0" algn="l" defTabSz="902562" rtl="0" eaLnBrk="1" fontAlgn="base" hangingPunct="1">
              <a:spcBef>
                <a:spcPct val="20000"/>
              </a:spcBef>
              <a:spcAft>
                <a:spcPct val="0"/>
              </a:spcAft>
              <a:buClr>
                <a:srgbClr val="FF9900"/>
              </a:buClr>
              <a:buNone/>
              <a:defRPr sz="3100" cap="none" baseline="0">
                <a:solidFill>
                  <a:schemeClr val="bg1"/>
                </a:solidFill>
                <a:latin typeface="Arial"/>
                <a:ea typeface="+mn-ea"/>
                <a:cs typeface="Arial"/>
              </a:defRPr>
            </a:lvl1pPr>
            <a:lvl2pPr marL="174625" indent="-174625"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2pPr>
            <a:lvl3pPr marL="403658" indent="170081" algn="l" rtl="0" eaLnBrk="1" fontAlgn="base" hangingPunct="1">
              <a:spcBef>
                <a:spcPct val="20000"/>
              </a:spcBef>
              <a:spcAft>
                <a:spcPct val="0"/>
              </a:spcAft>
              <a:buClr>
                <a:srgbClr val="FF9900"/>
              </a:buClr>
              <a:buChar char="•"/>
              <a:defRPr sz="2600">
                <a:solidFill>
                  <a:srgbClr val="FFFFFF"/>
                </a:solidFill>
                <a:latin typeface="Arial"/>
                <a:cs typeface="Arial"/>
              </a:defRPr>
            </a:lvl3pPr>
            <a:lvl4pPr marL="818656" indent="158742" algn="l" rtl="0" eaLnBrk="1" fontAlgn="base" hangingPunct="1">
              <a:spcBef>
                <a:spcPct val="20000"/>
              </a:spcBef>
              <a:spcAft>
                <a:spcPct val="0"/>
              </a:spcAft>
              <a:buClr>
                <a:srgbClr val="FF9900"/>
              </a:buClr>
              <a:buChar char="•"/>
              <a:tabLst/>
              <a:defRPr sz="2600">
                <a:solidFill>
                  <a:srgbClr val="FFFFFF"/>
                </a:solidFill>
                <a:latin typeface="Arial"/>
                <a:cs typeface="Arial"/>
              </a:defRPr>
            </a:lvl4pPr>
            <a:lvl5pPr marL="1147478" indent="242649" algn="l" rtl="0" eaLnBrk="1" fontAlgn="base" hangingPunct="1">
              <a:spcBef>
                <a:spcPct val="20000"/>
              </a:spcBef>
              <a:spcAft>
                <a:spcPct val="0"/>
              </a:spcAft>
              <a:buClr>
                <a:srgbClr val="FF9900"/>
              </a:buClr>
              <a:buChar char="•"/>
              <a:tabLst/>
              <a:defRPr sz="2600">
                <a:solidFill>
                  <a:srgbClr val="FFFFFF"/>
                </a:solidFill>
                <a:latin typeface="Arial"/>
                <a:cs typeface="Arial"/>
              </a:defRPr>
            </a:lvl5pPr>
            <a:lvl6pPr marL="573740" indent="-170081"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6pPr>
            <a:lvl7pPr marL="977398" indent="-158742"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7pPr>
            <a:lvl8pPr marL="1390128" indent="-167813" algn="l" defTabSz="902562" rtl="0" eaLnBrk="1" fontAlgn="base" hangingPunct="1">
              <a:spcBef>
                <a:spcPct val="20000"/>
              </a:spcBef>
              <a:spcAft>
                <a:spcPct val="0"/>
              </a:spcAft>
              <a:buClr>
                <a:srgbClr val="FF9900"/>
              </a:buClr>
              <a:buChar char="•"/>
              <a:tabLst/>
              <a:defRPr sz="2600">
                <a:solidFill>
                  <a:schemeClr val="bg1"/>
                </a:solidFill>
                <a:latin typeface="Arial" pitchFamily="34" charset="0"/>
                <a:cs typeface="Arial" pitchFamily="34" charset="0"/>
              </a:defRPr>
            </a:lvl8pPr>
            <a:lvl9pPr marL="5551437" indent="-326555" algn="l" rtl="0" eaLnBrk="1" fontAlgn="base" hangingPunct="1">
              <a:spcBef>
                <a:spcPct val="20000"/>
              </a:spcBef>
              <a:spcAft>
                <a:spcPct val="0"/>
              </a:spcAft>
              <a:buClr>
                <a:srgbClr val="FF9900"/>
              </a:buClr>
              <a:buChar char="•"/>
              <a:defRPr sz="2300">
                <a:solidFill>
                  <a:schemeClr val="tx1"/>
                </a:solidFill>
                <a:latin typeface="+mn-lt"/>
              </a:defRPr>
            </a:lvl9pPr>
          </a:lstStyle>
          <a:p>
            <a:r>
              <a:rPr lang="en-US" dirty="0" smtClean="0"/>
              <a:t>To Start: Browser Statistics</a:t>
            </a:r>
          </a:p>
          <a:p>
            <a:pPr lvl="1"/>
            <a:r>
              <a:rPr lang="en-US" dirty="0" smtClean="0"/>
              <a:t>Broken up by Cellular vs. Non-Cellular networks</a:t>
            </a:r>
          </a:p>
          <a:p>
            <a:endParaRPr lang="en-US" dirty="0"/>
          </a:p>
          <a:p>
            <a:r>
              <a:rPr lang="en-US" dirty="0" smtClean="0"/>
              <a:t>The Plan</a:t>
            </a:r>
          </a:p>
          <a:p>
            <a:pPr lvl="1"/>
            <a:r>
              <a:rPr lang="en-US" dirty="0" smtClean="0"/>
              <a:t>Breakdowns by object types</a:t>
            </a:r>
          </a:p>
          <a:p>
            <a:pPr lvl="1"/>
            <a:r>
              <a:rPr lang="en-US" dirty="0" smtClean="0"/>
              <a:t>Page element statistics</a:t>
            </a:r>
          </a:p>
          <a:p>
            <a:pPr lvl="1"/>
            <a:r>
              <a:rPr lang="en-US" dirty="0" smtClean="0"/>
              <a:t>Trends</a:t>
            </a:r>
          </a:p>
          <a:p>
            <a:pPr lvl="1"/>
            <a:r>
              <a:rPr lang="en-US" dirty="0" smtClean="0"/>
              <a:t>APIs</a:t>
            </a:r>
          </a:p>
          <a:p>
            <a:pPr lvl="1"/>
            <a:r>
              <a:rPr lang="en-US" dirty="0" smtClean="0"/>
              <a:t>You Tell Us</a:t>
            </a:r>
          </a:p>
          <a:p>
            <a:pPr marL="457200" indent="-457200">
              <a:buFont typeface="Arial"/>
              <a:buChar char="•"/>
            </a:pPr>
            <a:endParaRPr lang="en-US" dirty="0" smtClean="0"/>
          </a:p>
        </p:txBody>
      </p:sp>
      <p:sp>
        <p:nvSpPr>
          <p:cNvPr id="11" name="Rectangle 10"/>
          <p:cNvSpPr/>
          <p:nvPr/>
        </p:nvSpPr>
        <p:spPr bwMode="auto">
          <a:xfrm>
            <a:off x="535258" y="454969"/>
            <a:ext cx="142736" cy="548640"/>
          </a:xfrm>
          <a:prstGeom prst="rect">
            <a:avLst/>
          </a:prstGeom>
          <a:solidFill>
            <a:srgbClr val="0096D6"/>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marL="0" marR="0" indent="0" algn="l" defTabSz="130622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latin typeface="Arial" charset="0"/>
            </a:endParaRPr>
          </a:p>
        </p:txBody>
      </p:sp>
      <p:sp>
        <p:nvSpPr>
          <p:cNvPr id="12" name="Rectangle 23"/>
          <p:cNvSpPr>
            <a:spLocks noChangeArrowheads="1"/>
          </p:cNvSpPr>
          <p:nvPr/>
        </p:nvSpPr>
        <p:spPr bwMode="white">
          <a:xfrm>
            <a:off x="8417867" y="7854316"/>
            <a:ext cx="5608320" cy="278130"/>
          </a:xfrm>
          <a:prstGeom prst="rect">
            <a:avLst/>
          </a:prstGeom>
          <a:noFill/>
          <a:ln w="9525">
            <a:noFill/>
            <a:miter lim="800000"/>
            <a:headEnd/>
            <a:tailEnd/>
          </a:ln>
        </p:spPr>
        <p:txBody>
          <a:bodyPr lIns="130622" tIns="65311" rIns="130622" bIns="65311"/>
          <a:lstStyle/>
          <a:p>
            <a:pPr algn="r">
              <a:defRPr/>
            </a:pPr>
            <a:r>
              <a:rPr lang="en-US" sz="1100" i="1" dirty="0" smtClean="0">
                <a:solidFill>
                  <a:srgbClr val="FFFFFF"/>
                </a:solidFill>
                <a:latin typeface="Verdana" pitchFamily="34" charset="0"/>
                <a:ea typeface="ＭＳ Ｐゴシック" pitchFamily="-65" charset="-128"/>
              </a:rPr>
              <a:t>©2012 Akamai</a:t>
            </a:r>
            <a:endParaRPr lang="en-US" sz="1100" i="1" dirty="0">
              <a:solidFill>
                <a:srgbClr val="FFFFFF"/>
              </a:solidFill>
              <a:latin typeface="Verdana" pitchFamily="34" charset="0"/>
              <a:ea typeface="ＭＳ Ｐゴシック" pitchFamily="-65" charset="-128"/>
            </a:endParaRPr>
          </a:p>
        </p:txBody>
      </p:sp>
      <p:sp>
        <p:nvSpPr>
          <p:cNvPr id="13" name="Rectangle 23"/>
          <p:cNvSpPr>
            <a:spLocks noChangeArrowheads="1"/>
          </p:cNvSpPr>
          <p:nvPr/>
        </p:nvSpPr>
        <p:spPr bwMode="white">
          <a:xfrm>
            <a:off x="4533518" y="7843513"/>
            <a:ext cx="5608320" cy="278130"/>
          </a:xfrm>
          <a:prstGeom prst="rect">
            <a:avLst/>
          </a:prstGeom>
          <a:noFill/>
          <a:ln w="9525">
            <a:noFill/>
            <a:miter lim="800000"/>
            <a:headEnd/>
            <a:tailEnd/>
          </a:ln>
        </p:spPr>
        <p:txBody>
          <a:bodyPr lIns="130622" tIns="65311" rIns="130622" bIns="65311"/>
          <a:lstStyle/>
          <a:p>
            <a:pPr algn="ctr">
              <a:defRPr/>
            </a:pPr>
            <a:r>
              <a:rPr lang="en-US" sz="1100" b="1" i="1" dirty="0" smtClean="0">
                <a:solidFill>
                  <a:srgbClr val="FFFFFF"/>
                </a:solidFill>
                <a:latin typeface="Verdana" pitchFamily="34" charset="0"/>
                <a:ea typeface="ＭＳ Ｐゴシック" pitchFamily="-65" charset="-128"/>
              </a:rPr>
              <a:t>FASTER</a:t>
            </a:r>
            <a:r>
              <a:rPr lang="en-US" sz="1100" b="1" i="1" baseline="0" dirty="0" smtClean="0">
                <a:solidFill>
                  <a:srgbClr val="FFFFFF"/>
                </a:solidFill>
                <a:latin typeface="Verdana" pitchFamily="34" charset="0"/>
                <a:ea typeface="ＭＳ Ｐゴシック" pitchFamily="-65" charset="-128"/>
              </a:rPr>
              <a:t> FORWARD</a:t>
            </a:r>
            <a:r>
              <a:rPr lang="en-US" sz="1100" b="1" i="1" baseline="34000" dirty="0" smtClean="0">
                <a:solidFill>
                  <a:srgbClr val="FFFFFF"/>
                </a:solidFill>
                <a:latin typeface="Verdana" pitchFamily="34" charset="0"/>
                <a:ea typeface="ＭＳ Ｐゴシック" pitchFamily="-65" charset="-128"/>
              </a:rPr>
              <a:t>TM</a:t>
            </a:r>
            <a:endParaRPr lang="en-US" sz="1100" b="1" i="1" baseline="34000" dirty="0">
              <a:solidFill>
                <a:srgbClr val="FFFFFF"/>
              </a:solidFill>
              <a:latin typeface="Verdana" pitchFamily="34" charset="0"/>
              <a:ea typeface="ＭＳ Ｐゴシック" pitchFamily="-65" charset="-128"/>
            </a:endParaRPr>
          </a:p>
        </p:txBody>
      </p:sp>
      <p:sp>
        <p:nvSpPr>
          <p:cNvPr id="14" name="Rectangle 23"/>
          <p:cNvSpPr>
            <a:spLocks noChangeArrowheads="1"/>
          </p:cNvSpPr>
          <p:nvPr/>
        </p:nvSpPr>
        <p:spPr bwMode="white">
          <a:xfrm>
            <a:off x="674688" y="7834441"/>
            <a:ext cx="5608320" cy="278130"/>
          </a:xfrm>
          <a:prstGeom prst="rect">
            <a:avLst/>
          </a:prstGeom>
          <a:noFill/>
          <a:ln w="9525">
            <a:noFill/>
            <a:miter lim="800000"/>
            <a:headEnd/>
            <a:tailEnd/>
          </a:ln>
        </p:spPr>
        <p:txBody>
          <a:bodyPr lIns="130622" tIns="65311" rIns="130622" bIns="65311"/>
          <a:lstStyle/>
          <a:p>
            <a:pPr algn="l">
              <a:defRPr/>
            </a:pPr>
            <a:r>
              <a:rPr lang="en-US" sz="1100" i="1" dirty="0" smtClean="0">
                <a:solidFill>
                  <a:srgbClr val="FFFFFF"/>
                </a:solidFill>
                <a:latin typeface="Verdana" pitchFamily="34" charset="0"/>
                <a:ea typeface="ＭＳ Ｐゴシック" pitchFamily="-65" charset="-128"/>
              </a:rPr>
              <a:t>Akamai Technologies</a:t>
            </a:r>
            <a:endParaRPr lang="en-US" sz="1100" i="1" dirty="0">
              <a:solidFill>
                <a:srgbClr val="FFFFFF"/>
              </a:solidFill>
              <a:latin typeface="Verdana" pitchFamily="34" charset="0"/>
              <a:ea typeface="ＭＳ Ｐゴシック" pitchFamily="-65" charset="-128"/>
            </a:endParaRPr>
          </a:p>
        </p:txBody>
      </p:sp>
      <p:pic>
        <p:nvPicPr>
          <p:cNvPr id="8" name="Picture 7" descr="akamai_logo_rgb copy.pd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763499" y="292100"/>
            <a:ext cx="1439635" cy="584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627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s10 crop.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88037" y="-33866"/>
            <a:ext cx="19926062" cy="861906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69151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s11_crop.pn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181" t="-309" r="8445"/>
          <a:stretch/>
        </p:blipFill>
        <p:spPr>
          <a:xfrm>
            <a:off x="0" y="-25400"/>
            <a:ext cx="14654213" cy="8255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7313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kamai_ppt_template_black_16x9">
  <a:themeElements>
    <a:clrScheme name="">
      <a:dk1>
        <a:srgbClr val="777777"/>
      </a:dk1>
      <a:lt1>
        <a:srgbClr val="FFFFFF"/>
      </a:lt1>
      <a:dk2>
        <a:srgbClr val="777777"/>
      </a:dk2>
      <a:lt2>
        <a:srgbClr val="003366"/>
      </a:lt2>
      <a:accent1>
        <a:srgbClr val="093678"/>
      </a:accent1>
      <a:accent2>
        <a:srgbClr val="FF8E11"/>
      </a:accent2>
      <a:accent3>
        <a:srgbClr val="FFFFFF"/>
      </a:accent3>
      <a:accent4>
        <a:srgbClr val="656565"/>
      </a:accent4>
      <a:accent5>
        <a:srgbClr val="AAAEBE"/>
      </a:accent5>
      <a:accent6>
        <a:srgbClr val="E7800E"/>
      </a:accent6>
      <a:hlink>
        <a:srgbClr val="2B85BB"/>
      </a:hlink>
      <a:folHlink>
        <a:srgbClr val="093678"/>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txDef>
      <a:spPr>
        <a:noFill/>
      </a:spPr>
      <a:bodyPr wrap="square" rtlCol="0" anchor="ctr" anchorCtr="0">
        <a:spAutoFit/>
      </a:bodyPr>
      <a:lstStyle>
        <a:defPPr>
          <a:defRPr dirty="0" err="1" smtClean="0">
            <a:solidFill>
              <a:schemeClr val="tx1">
                <a:lumMod val="75000"/>
              </a:schemeClr>
            </a:solidFill>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003366"/>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003366"/>
        </a:lt2>
        <a:accent1>
          <a:srgbClr val="093678"/>
        </a:accent1>
        <a:accent2>
          <a:srgbClr val="FF8E11"/>
        </a:accent2>
        <a:accent3>
          <a:srgbClr val="FFFFFF"/>
        </a:accent3>
        <a:accent4>
          <a:srgbClr val="DADADA"/>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5">
        <a:dk1>
          <a:srgbClr val="292929"/>
        </a:dk1>
        <a:lt1>
          <a:srgbClr val="FFFFFF"/>
        </a:lt1>
        <a:dk2>
          <a:srgbClr val="292929"/>
        </a:dk2>
        <a:lt2>
          <a:srgbClr val="003366"/>
        </a:lt2>
        <a:accent1>
          <a:srgbClr val="093678"/>
        </a:accent1>
        <a:accent2>
          <a:srgbClr val="FF8E11"/>
        </a:accent2>
        <a:accent3>
          <a:srgbClr val="FFFFFF"/>
        </a:accent3>
        <a:accent4>
          <a:srgbClr val="212121"/>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FFFFFF"/>
        </a:lt1>
        <a:dk2>
          <a:srgbClr val="5F5F5F"/>
        </a:dk2>
        <a:lt2>
          <a:srgbClr val="003366"/>
        </a:lt2>
        <a:accent1>
          <a:srgbClr val="093678"/>
        </a:accent1>
        <a:accent2>
          <a:srgbClr val="FF8E11"/>
        </a:accent2>
        <a:accent3>
          <a:srgbClr val="FFFFFF"/>
        </a:accent3>
        <a:accent4>
          <a:srgbClr val="505050"/>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akamai_ppt_template_black_16x9.potx</Template>
  <TotalTime>4288</TotalTime>
  <Words>487</Words>
  <Application>Microsoft Macintosh PowerPoint</Application>
  <PresentationFormat>Custom</PresentationFormat>
  <Paragraphs>61</Paragraphs>
  <Slides>15</Slides>
  <Notes>4</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akamai_ppt_template_black_16x9</vt:lpstr>
      <vt:lpstr>Akamai IO</vt:lpstr>
      <vt:lpstr>Community Matters!</vt:lpstr>
      <vt:lpstr>Slide 3</vt:lpstr>
      <vt:lpstr>Akamai IO</vt:lpstr>
      <vt:lpstr>Akamai IO</vt:lpstr>
      <vt:lpstr>Akamai IO</vt:lpstr>
      <vt:lpstr>What Data will be Available?</vt:lpstr>
      <vt:lpstr>Slide 8</vt:lpstr>
      <vt:lpstr>Slide 9</vt:lpstr>
      <vt:lpstr>Slide 10</vt:lpstr>
      <vt:lpstr>Slide 11</vt:lpstr>
      <vt:lpstr>Slide 12</vt:lpstr>
      <vt:lpstr>Akamai IO</vt:lpstr>
      <vt:lpstr>Pardon our Dust</vt:lpstr>
      <vt:lpstr>What’s Next?</vt:lpstr>
    </vt:vector>
  </TitlesOfParts>
  <Company>Akamai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Sophia DeMartini</cp:lastModifiedBy>
  <cp:revision>265</cp:revision>
  <dcterms:created xsi:type="dcterms:W3CDTF">2012-06-25T23:44:21Z</dcterms:created>
  <dcterms:modified xsi:type="dcterms:W3CDTF">2012-06-25T23:44:44Z</dcterms:modified>
</cp:coreProperties>
</file>